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9" r:id="rId2"/>
    <p:sldId id="314" r:id="rId3"/>
    <p:sldId id="329" r:id="rId4"/>
    <p:sldId id="330" r:id="rId5"/>
    <p:sldId id="331" r:id="rId6"/>
    <p:sldId id="332" r:id="rId7"/>
    <p:sldId id="344" r:id="rId8"/>
    <p:sldId id="345" r:id="rId9"/>
    <p:sldId id="346" r:id="rId10"/>
    <p:sldId id="333" r:id="rId11"/>
    <p:sldId id="337" r:id="rId12"/>
    <p:sldId id="334" r:id="rId13"/>
    <p:sldId id="335" r:id="rId14"/>
    <p:sldId id="336" r:id="rId15"/>
    <p:sldId id="338" r:id="rId16"/>
    <p:sldId id="339" r:id="rId17"/>
    <p:sldId id="348" r:id="rId18"/>
    <p:sldId id="349" r:id="rId19"/>
    <p:sldId id="350" r:id="rId20"/>
    <p:sldId id="351" r:id="rId21"/>
    <p:sldId id="352" r:id="rId22"/>
    <p:sldId id="353" r:id="rId23"/>
    <p:sldId id="340" r:id="rId24"/>
    <p:sldId id="341" r:id="rId25"/>
    <p:sldId id="342" r:id="rId26"/>
    <p:sldId id="343" r:id="rId27"/>
    <p:sldId id="347" r:id="rId28"/>
    <p:sldId id="260" r:id="rId2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7"/>
    <p:restoredTop sz="94655"/>
  </p:normalViewPr>
  <p:slideViewPr>
    <p:cSldViewPr>
      <p:cViewPr varScale="1">
        <p:scale>
          <a:sx n="81" d="100"/>
          <a:sy n="81" d="100"/>
        </p:scale>
        <p:origin x="156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02/03/2023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02/03/2023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5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850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40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97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6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87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3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639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082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418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21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8896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448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78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53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38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610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5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5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73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9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54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7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38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341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03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3/2/2023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hyperlink" Target="https://www.demola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hyperlink" Target="https://www.demola.net/stories/generational-gaps-and-how-to-deal-with-cyber-threats-team-finding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hyperlink" Target="https://www.demola.net/stories/dario-santo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demola.net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hyperlink" Target="https://www.repository.utl.pt/bitstream/10400.5/21023/1/DM-IFDR-2020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observador.pt/opiniao/ate-que-ponto-portugal-esta-preparado-para-a-inteligencia-artificial-na-saude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hyperlink" Target="https://www.ecycle.com.br/inteligencia-artificial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hyperlink" Target="https://rhmagazine.pt/estudo-84-das-pessoas-acreditam-que-as-empresas-teriam-mais-progresso-em-sustentabilidade-com-a-ajuda-da-ia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hyperlink" Target="https://www.jornaldenegocios.pt/negocios-iniciativas/detalhe/sustentabilidade-e-o-conceito-para-o-seculo-xx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nature.com/articles/s42254-022-00518-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hyperlink" Target="https://paperswithcode.com/paper/mariogpt-open-ended-text2level-gener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301.00017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hyperlink" Target="https://towardsdatascience.com/is-tourism-back-to-its-pre-covid-crisis-level-27ed32604fa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hyperlink" Target="https://www.nytimes.com/2023/02/17/business/china-chatgpt-microsoft-openai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hyperlink" Target="https://spectrum.ieee.org/image-recogni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hyperlink" Target="https://www.quantamagazine.org/to-teach-computers-math-researchers-merge-ai-approaches-20230215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3115184"/>
            <a:ext cx="5486400" cy="552329"/>
          </a:xfrm>
        </p:spPr>
        <p:txBody>
          <a:bodyPr>
            <a:normAutofit fontScale="90000"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3904310"/>
            <a:ext cx="5143500" cy="896289"/>
          </a:xfrm>
        </p:spPr>
        <p:txBody>
          <a:bodyPr>
            <a:normAutofit fontScale="62500" lnSpcReduction="20000"/>
          </a:bodyPr>
          <a:lstStyle/>
          <a:p>
            <a:r>
              <a:rPr lang="pt-PT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INTELIGÊNCIA ARTIFICIAL</a:t>
            </a:r>
          </a:p>
          <a:p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~ Estudo de Investigação da Aplicabilidade da IA a nível de </a:t>
            </a:r>
            <a:r>
              <a:rPr lang="pt-PT" dirty="0">
                <a:solidFill>
                  <a:srgbClr val="FF0000"/>
                </a:solidFill>
                <a:highlight>
                  <a:srgbClr val="00FFFF"/>
                </a:highlight>
                <a:latin typeface="Arial" charset="0"/>
                <a:ea typeface="Arial" charset="0"/>
                <a:cs typeface="Arial" charset="0"/>
              </a:rPr>
              <a:t>INVESTIGAÇÃO</a:t>
            </a:r>
            <a:r>
              <a:rPr lang="pt-PT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~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Inteligência  Artificial|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Jorge Ribeiro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jribeiro@estg.ipvc.pt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691EC4ED-17BC-435A-9221-66A1A252A082}"/>
              </a:ext>
            </a:extLst>
          </p:cNvPr>
          <p:cNvSpPr txBox="1">
            <a:spLocks/>
          </p:cNvSpPr>
          <p:nvPr/>
        </p:nvSpPr>
        <p:spPr>
          <a:xfrm>
            <a:off x="1483178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20749 - Basilio Barbosa</a:t>
            </a:r>
          </a:p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E-mail do aluno: basiliobarbosa@ipvc.pt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Projeto DEMOLA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216B29D-C829-C4B3-41B8-EDA2105F19DA}"/>
              </a:ext>
            </a:extLst>
          </p:cNvPr>
          <p:cNvSpPr txBox="1"/>
          <p:nvPr/>
        </p:nvSpPr>
        <p:spPr>
          <a:xfrm>
            <a:off x="2368543" y="1309789"/>
            <a:ext cx="463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https://www.demola.net/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9F2147-65A5-56CA-DFA5-1152D3945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408" y="1818187"/>
            <a:ext cx="8077200" cy="35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29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Ideas of the applicability of AI in the area of ​​Sustainability, health and leisure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CC52EB-F385-6BAB-68E4-B594B61EA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89" y="1473106"/>
            <a:ext cx="4038600" cy="30289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6041B91-A471-DDDE-8AC4-4746721EC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8366" y="2469790"/>
            <a:ext cx="4038599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0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E468FC-806C-A024-5BE4-75A514C32C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6" y="1294921"/>
            <a:ext cx="3352800" cy="2514600"/>
          </a:xfrm>
          <a:prstGeom prst="rect">
            <a:avLst/>
          </a:prstGeom>
        </p:spPr>
      </p:pic>
      <p:pic>
        <p:nvPicPr>
          <p:cNvPr id="3" name="Imagem 2" descr="Uma imagem com texto, interior, eletrónica, apresentação&#10;&#10;Descrição gerada automaticamente">
            <a:extLst>
              <a:ext uri="{FF2B5EF4-FFF2-40B4-BE49-F238E27FC236}">
                <a16:creationId xmlns:a16="http://schemas.microsoft.com/office/drawing/2014/main" id="{3B9DD265-8A3D-F7E7-BAEC-4106136D0A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1" y="2449863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3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 descr="Uma imagem com texto, monitor, homem, pessoa&#10;&#10;Descrição gerada automaticamente">
            <a:extLst>
              <a:ext uri="{FF2B5EF4-FFF2-40B4-BE49-F238E27FC236}">
                <a16:creationId xmlns:a16="http://schemas.microsoft.com/office/drawing/2014/main" id="{5987B06F-1878-B666-FB28-B29CC9C37D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67299"/>
            <a:ext cx="434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4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BBB86B-DF7A-F5FB-33E3-2F3922248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125" y="1641855"/>
            <a:ext cx="4980433" cy="284435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6161A11-7E8A-A845-582E-4F94E1FDF7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1419758"/>
            <a:ext cx="4724400" cy="28458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028E68-954E-A129-A30F-AA699E6EA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0501" y="4107365"/>
            <a:ext cx="3962400" cy="23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03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9DEB22-E271-A112-1230-5273766B6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25" y="1281950"/>
            <a:ext cx="7924800" cy="354715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97D6BB9-48D4-26C5-7A80-26368384F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4431" y="2886879"/>
            <a:ext cx="5497744" cy="1871058"/>
          </a:xfrm>
          <a:prstGeom prst="rect">
            <a:avLst/>
          </a:prstGeom>
        </p:spPr>
      </p:pic>
      <p:pic>
        <p:nvPicPr>
          <p:cNvPr id="5" name="Picture 2" descr="Tracking hurricanes with artificial intelligence | by Mapbox | maps for  developers">
            <a:extLst>
              <a:ext uri="{FF2B5EF4-FFF2-40B4-BE49-F238E27FC236}">
                <a16:creationId xmlns:a16="http://schemas.microsoft.com/office/drawing/2014/main" id="{C5340C79-6E84-46F0-4F90-8B741A0C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9" y="3411590"/>
            <a:ext cx="5029200" cy="282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53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6B4D66-1BFB-59B2-ABCB-8D1A6F5FF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323" y="1415322"/>
            <a:ext cx="7375770" cy="414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0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0C183C-45C5-6D0A-D1C0-6ABE2131B5EF}"/>
              </a:ext>
            </a:extLst>
          </p:cNvPr>
          <p:cNvSpPr txBox="1"/>
          <p:nvPr/>
        </p:nvSpPr>
        <p:spPr>
          <a:xfrm>
            <a:off x="243624" y="1321928"/>
            <a:ext cx="8595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https://www.demola.net/stories/generational-gaps-and-how-to-deal-with-cyber-threats-team-findings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6F88248-515D-EBA6-BE3C-949A92A7D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" y="2137998"/>
            <a:ext cx="7391400" cy="34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8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0C183C-45C5-6D0A-D1C0-6ABE2131B5EF}"/>
              </a:ext>
            </a:extLst>
          </p:cNvPr>
          <p:cNvSpPr txBox="1"/>
          <p:nvPr/>
        </p:nvSpPr>
        <p:spPr>
          <a:xfrm>
            <a:off x="2293512" y="1291832"/>
            <a:ext cx="4556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https://www.demola.net/stories/dario-santos</a:t>
            </a:r>
            <a:r>
              <a:rPr lang="pt-PT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22A01F-564A-711F-A2CE-51FBDC11D0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057400"/>
            <a:ext cx="7772400" cy="367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1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8918E2-7B18-DC5A-54D5-5025AD781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449" y="2025730"/>
            <a:ext cx="7467600" cy="35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8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sp>
        <p:nvSpPr>
          <p:cNvPr id="14" name="Text Box 19">
            <a:extLst>
              <a:ext uri="{FF2B5EF4-FFF2-40B4-BE49-F238E27FC236}">
                <a16:creationId xmlns:a16="http://schemas.microsoft.com/office/drawing/2014/main" id="{F916920E-C12B-4637-810C-A4B2E6C31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" y="1203170"/>
            <a:ext cx="8509454" cy="545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  <a:buNone/>
            </a:pPr>
            <a:r>
              <a:rPr lang="pt-PT" altLang="pt-PT" sz="1600" dirty="0">
                <a:cs typeface="Arial" panose="020B0604020202020204" pitchFamily="34" charset="0"/>
              </a:rPr>
              <a:t>■  </a:t>
            </a:r>
            <a:r>
              <a:rPr lang="pt-PT" sz="1600" b="1" i="0" dirty="0">
                <a:effectLst/>
                <a:latin typeface="-apple-system"/>
              </a:rPr>
              <a:t>Enquadramento da Inteligência Artificial e Análises de Casos de Aplicabilidade:</a:t>
            </a:r>
            <a:endParaRPr lang="pt-PT" sz="1600" b="0" i="0" dirty="0">
              <a:effectLst/>
              <a:latin typeface="-apple-system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PT" sz="1600" b="0" i="0" dirty="0">
                <a:effectLst/>
                <a:latin typeface="-apple-system"/>
              </a:rPr>
              <a:t>Com base na informação disponibilizada, os alunos deverão abrir todos os links web e analisar/estudar em que medida a Inteligência Artificial é aplicada;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arenR"/>
            </a:pPr>
            <a:endParaRPr lang="pt-PT" sz="1600" b="0" i="0" dirty="0">
              <a:effectLst/>
              <a:latin typeface="-apple-system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PT" sz="1600" b="0" i="0" dirty="0">
                <a:effectLst/>
                <a:latin typeface="-apple-system"/>
              </a:rPr>
              <a:t>Deverão efetuar uma pesquisa sobre noticias recentes (2020, 2021, 2023 e 2023) de aplicabilidade da Inteligência Artificial</a:t>
            </a:r>
            <a:r>
              <a:rPr lang="pt-PT" sz="1600" b="1" i="0" u="sng" dirty="0">
                <a:effectLst/>
                <a:latin typeface="-apple-system"/>
              </a:rPr>
              <a:t> a nível de Investigação</a:t>
            </a:r>
            <a:r>
              <a:rPr lang="pt-PT" sz="1600" b="0" i="0" dirty="0">
                <a:effectLst/>
                <a:latin typeface="-apple-system"/>
              </a:rPr>
              <a:t>. Deverão pesquisar na web (em </a:t>
            </a:r>
            <a:r>
              <a:rPr lang="pt-PT" sz="1600" b="0" i="0" u="sng" dirty="0">
                <a:effectLst/>
                <a:latin typeface="-apple-system"/>
              </a:rPr>
              <a:t>artigos digitais </a:t>
            </a:r>
            <a:r>
              <a:rPr lang="pt-PT" sz="1600" b="0" i="0" dirty="0">
                <a:effectLst/>
                <a:latin typeface="-apple-system"/>
              </a:rPr>
              <a:t>e de </a:t>
            </a:r>
            <a:r>
              <a:rPr lang="pt-PT" sz="1600" b="0" i="0" u="sng" dirty="0">
                <a:effectLst/>
                <a:latin typeface="-apple-system"/>
              </a:rPr>
              <a:t>empresas</a:t>
            </a:r>
            <a:r>
              <a:rPr lang="pt-PT" sz="1600" b="0" i="0" dirty="0">
                <a:effectLst/>
                <a:latin typeface="-apple-system"/>
              </a:rPr>
              <a:t>), assim como em </a:t>
            </a:r>
            <a:r>
              <a:rPr lang="pt-PT" sz="1600" b="0" i="0" u="sng" dirty="0">
                <a:effectLst/>
                <a:latin typeface="-apple-system"/>
              </a:rPr>
              <a:t>bibliotecas digitais </a:t>
            </a:r>
            <a:r>
              <a:rPr lang="pt-PT" sz="1600" b="0" i="0" dirty="0">
                <a:effectLst/>
                <a:latin typeface="-apple-system"/>
              </a:rPr>
              <a:t>(ex. https://www.b-on.pt/, https://paperswithcode.com/)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lphaLcParenR"/>
            </a:pPr>
            <a:r>
              <a:rPr lang="pt-PT" sz="1600" dirty="0">
                <a:latin typeface="-apple-system"/>
              </a:rPr>
              <a:t>Ver Projeto </a:t>
            </a:r>
            <a:r>
              <a:rPr lang="pt-PT" sz="1600" b="1" dirty="0">
                <a:latin typeface="-apple-system"/>
              </a:rPr>
              <a:t>DEMOLA</a:t>
            </a:r>
            <a:r>
              <a:rPr lang="pt-PT" sz="1600" dirty="0">
                <a:latin typeface="-apple-system"/>
              </a:rPr>
              <a:t> (</a:t>
            </a:r>
            <a:r>
              <a:rPr lang="pt-PT" sz="1600" dirty="0">
                <a:latin typeface="-apple-system"/>
                <a:hlinkClick r:id="rId5"/>
              </a:rPr>
              <a:t>https://www.demola.net/</a:t>
            </a:r>
            <a:r>
              <a:rPr lang="pt-PT" sz="1600" dirty="0">
                <a:latin typeface="-apple-system"/>
              </a:rPr>
              <a:t> ) e Pesquisar </a:t>
            </a:r>
            <a:r>
              <a:rPr lang="pt-PT" sz="1600" i="1" dirty="0">
                <a:latin typeface="-apple-system"/>
              </a:rPr>
              <a:t>“Ideias da aplicabilidade da IA na área da Sustentabilidade, saúde e bem-estar”</a:t>
            </a:r>
            <a:endParaRPr lang="pt-PT" sz="1200" b="0" i="1" dirty="0">
              <a:effectLst/>
              <a:latin typeface="-apple-system"/>
            </a:endParaRPr>
          </a:p>
          <a:p>
            <a:pPr lvl="1" algn="just">
              <a:lnSpc>
                <a:spcPct val="150000"/>
              </a:lnSpc>
            </a:pPr>
            <a:endParaRPr lang="pt-PT" sz="1600" b="1" i="0" dirty="0">
              <a:effectLst/>
              <a:latin typeface="-apple-system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endParaRPr lang="pt-PT" altLang="pt-PT" sz="1600" b="1" dirty="0"/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endParaRPr lang="pt-PT" altLang="pt-PT" sz="1200" dirty="0">
              <a:cs typeface="Arial" panose="020B0604020202020204" pitchFamily="34" charset="0"/>
            </a:endParaRPr>
          </a:p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pt-PT" altLang="pt-PT" sz="1200" dirty="0">
                <a:cs typeface="Arial" panose="020B0604020202020204" pitchFamily="34" charset="0"/>
              </a:rPr>
              <a:t> </a:t>
            </a:r>
            <a:endParaRPr lang="pt-PT" altLang="pt-PT" sz="1200" b="1" dirty="0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2AE8AC60-74C9-4824-90A3-A23A5C2A3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7A20E72-4407-4F3E-98C6-99518A20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D8EEE7-4A6C-417E-A3EF-6BF0EA210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18C9A691-8CD2-4B06-B51B-700E27ED2FF7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E33BC33-E477-4247-B106-480F5560B0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36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11D24C-99B4-F277-63E3-5635E2AEB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1676400"/>
            <a:ext cx="7086600" cy="41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9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D5757C-B6B9-8C0E-1EAC-FE362F778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384" y="2067626"/>
            <a:ext cx="7297232" cy="33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5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CBD630-9A9F-AD5E-90FB-97C39C3A4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987" y="2133600"/>
            <a:ext cx="7194026" cy="30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52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74E49C6-B364-1273-D747-74C2CAD4C366}"/>
              </a:ext>
            </a:extLst>
          </p:cNvPr>
          <p:cNvSpPr txBox="1"/>
          <p:nvPr/>
        </p:nvSpPr>
        <p:spPr>
          <a:xfrm>
            <a:off x="685800" y="1426455"/>
            <a:ext cx="7486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https://www.repository.utl.pt/bitstream/10400.5/21023/1/DM-IFDR-2020.pdf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B38EAD-68A1-D25A-0034-89F1A7619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437470"/>
            <a:ext cx="6934200" cy="32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95F621-CBFF-D710-5585-6F5D8A764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321" y="2705996"/>
            <a:ext cx="6858000" cy="32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E644DF8-3D1D-41BC-6220-4C3BAF26AABB}"/>
              </a:ext>
            </a:extLst>
          </p:cNvPr>
          <p:cNvSpPr txBox="1"/>
          <p:nvPr/>
        </p:nvSpPr>
        <p:spPr>
          <a:xfrm>
            <a:off x="685800" y="1435317"/>
            <a:ext cx="743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8"/>
              </a:rPr>
              <a:t>https://observador.pt/opiniao/ate-que-ponto-portugal-esta-preparado-para-a-inteligencia-artificial-na-saude/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4707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F81BB48-BFC7-E8BD-B5E2-16971F03FF0D}"/>
              </a:ext>
            </a:extLst>
          </p:cNvPr>
          <p:cNvSpPr txBox="1"/>
          <p:nvPr/>
        </p:nvSpPr>
        <p:spPr>
          <a:xfrm>
            <a:off x="2148918" y="1400971"/>
            <a:ext cx="4846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https://www.ecycle.com.br/inteligencia-artificial/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088D1A-D2A3-D43C-31F7-8E6079F59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299" y="2366781"/>
            <a:ext cx="6629400" cy="31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9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BD7A1F-5D7A-B6C1-9296-0DAEF98D3FD1}"/>
              </a:ext>
            </a:extLst>
          </p:cNvPr>
          <p:cNvSpPr txBox="1"/>
          <p:nvPr/>
        </p:nvSpPr>
        <p:spPr>
          <a:xfrm>
            <a:off x="902119" y="1471952"/>
            <a:ext cx="7339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https://rhmagazine.pt/estudo-84-das-pessoas-acreditam-que-as-empresas-teriam-mais-progresso-em-sustentabilidade-com-a-ajuda-da-ia/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9FFDAE-EBD5-78D6-00F3-C9CC87400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799" y="2515359"/>
            <a:ext cx="7010400" cy="33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98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Ideias da aplicabilidade da IA na área da Sustentabilidade, saúde e bem-estar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0AE7E8-E2C7-A75E-269C-6F8BFCA35CFF}"/>
              </a:ext>
            </a:extLst>
          </p:cNvPr>
          <p:cNvSpPr txBox="1"/>
          <p:nvPr/>
        </p:nvSpPr>
        <p:spPr>
          <a:xfrm>
            <a:off x="1294455" y="1390800"/>
            <a:ext cx="6627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https://www.jornaldenegocios.pt/negocios-iniciativas/detalhe/sustentabilidade-e-o-conceito-para-o-seculo-xxi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C6550A-9EB9-D3CF-2653-FFE647BBF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134" y="2606122"/>
            <a:ext cx="6627731" cy="31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3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Artigos Científicos Publicados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AB3ABE-8A3A-F0EF-F7A1-FFFE6D4AB034}"/>
              </a:ext>
            </a:extLst>
          </p:cNvPr>
          <p:cNvSpPr txBox="1"/>
          <p:nvPr/>
        </p:nvSpPr>
        <p:spPr>
          <a:xfrm>
            <a:off x="1920318" y="1400971"/>
            <a:ext cx="5303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https://www.nature.com/articles/s42254-022-00518-3</a:t>
            </a:r>
            <a:r>
              <a:rPr lang="pt-PT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2213076-43F9-A9FA-AE87-C4BD764A9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299" y="2176451"/>
            <a:ext cx="6629400" cy="31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0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Artigos Científicos Publicados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6C90DC-B87E-BE33-FAF4-0C2E8E1E7F5E}"/>
              </a:ext>
            </a:extLst>
          </p:cNvPr>
          <p:cNvSpPr txBox="1"/>
          <p:nvPr/>
        </p:nvSpPr>
        <p:spPr>
          <a:xfrm>
            <a:off x="767268" y="1426785"/>
            <a:ext cx="7682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https://paperswithcode.com/paper/mariogpt-open-ended-text2level-generation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E17B40-31E0-FD0D-8B39-CFE848176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20" y="2878856"/>
            <a:ext cx="7772400" cy="16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0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Artigos Científicos Publicados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A69864-6062-4E64-1548-FCBB05211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535852"/>
            <a:ext cx="6248400" cy="296288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FB432C-2C91-5418-FD4C-624B08ACEA06}"/>
              </a:ext>
            </a:extLst>
          </p:cNvPr>
          <p:cNvSpPr txBox="1"/>
          <p:nvPr/>
        </p:nvSpPr>
        <p:spPr>
          <a:xfrm>
            <a:off x="477325" y="1483955"/>
            <a:ext cx="3332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8"/>
              </a:rPr>
              <a:t>https://arxiv.org/abs/2301.00017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05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Artigos Científicos Publicados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23A455-222D-9A38-81C5-186B0AC4DAEC}"/>
              </a:ext>
            </a:extLst>
          </p:cNvPr>
          <p:cNvSpPr txBox="1"/>
          <p:nvPr/>
        </p:nvSpPr>
        <p:spPr>
          <a:xfrm>
            <a:off x="224116" y="1294352"/>
            <a:ext cx="881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https://towardsdatascience.com/is-tourism-back-to-its-pre-covid-crisis-level-27ed32604fa6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D4ADBE-AFD0-3C64-40C6-25916CB69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492" y="2102892"/>
            <a:ext cx="7201015" cy="33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31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Artigos Científicos Publicados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C6A9E4-FA6C-1219-D2E9-2C04332A1045}"/>
              </a:ext>
            </a:extLst>
          </p:cNvPr>
          <p:cNvSpPr txBox="1"/>
          <p:nvPr/>
        </p:nvSpPr>
        <p:spPr>
          <a:xfrm>
            <a:off x="484258" y="1321298"/>
            <a:ext cx="8248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https://www.nytimes.com/2023/02/17/business/china-chatgpt-microsoft-openai.html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C3F15A-C340-D0BF-22A8-C25A001CE0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520" y="2261821"/>
            <a:ext cx="7467600" cy="35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9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Artigos Científicos Publicados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40CEAEF-630C-FF31-4673-A5625A4E73AB}"/>
              </a:ext>
            </a:extLst>
          </p:cNvPr>
          <p:cNvSpPr txBox="1"/>
          <p:nvPr/>
        </p:nvSpPr>
        <p:spPr>
          <a:xfrm>
            <a:off x="2339418" y="1288499"/>
            <a:ext cx="4465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https://spectrum.ieee.org/image-recognition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9E038B-51B6-9613-D40E-3EAAA8842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758" y="2184362"/>
            <a:ext cx="7006481" cy="331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4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9" y="165502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Exemplos de aplicabilidade da Inteligência Artificial</a:t>
            </a:r>
            <a:endParaRPr lang="pt-PT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18" name="Rectângulo 19">
            <a:extLst>
              <a:ext uri="{FF2B5EF4-FFF2-40B4-BE49-F238E27FC236}">
                <a16:creationId xmlns:a16="http://schemas.microsoft.com/office/drawing/2014/main" id="{CC873ECC-2D88-4A22-91F1-E738DF9BE5E9}"/>
              </a:ext>
            </a:extLst>
          </p:cNvPr>
          <p:cNvSpPr/>
          <p:nvPr/>
        </p:nvSpPr>
        <p:spPr>
          <a:xfrm>
            <a:off x="5535613" y="610184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>
                <a:highlight>
                  <a:srgbClr val="FFFF00"/>
                </a:highlight>
              </a:rPr>
              <a:t>ENGENHARIA INFORMÁTICA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98D1AFC-0FD6-4DFA-A381-805A758D4B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47" y="81007"/>
            <a:ext cx="2689589" cy="668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4398899E-D25D-42E0-BC1A-908F28573164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@2023, 20749 – Basílio Barbosa|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INTELIGÊNCIA ARTIFICIAL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</a:t>
            </a:r>
            <a:endParaRPr lang="pt-PT" sz="9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19" name="Text Box 13">
            <a:extLst>
              <a:ext uri="{FF2B5EF4-FFF2-40B4-BE49-F238E27FC236}">
                <a16:creationId xmlns:a16="http://schemas.microsoft.com/office/drawing/2014/main" id="{EA2A89E3-7744-40BB-B5B9-0A644DB99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47" y="564687"/>
            <a:ext cx="60182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/>
                <a:cs typeface="Arial"/>
              </a:rPr>
              <a:t>Artigos Científicos Publicados</a:t>
            </a:r>
            <a:endParaRPr lang="pt-PT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316001-1ABD-6330-2648-D1508796F493}"/>
              </a:ext>
            </a:extLst>
          </p:cNvPr>
          <p:cNvSpPr txBox="1"/>
          <p:nvPr/>
        </p:nvSpPr>
        <p:spPr>
          <a:xfrm>
            <a:off x="582517" y="1362414"/>
            <a:ext cx="8051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hlinkClick r:id="rId7"/>
              </a:rPr>
              <a:t>https://www.quantamagazine.org/to-teach-computers-math-researchers-merge-ai-approaches-20230215/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FEBBB3-D988-2097-2A0A-0D63883A2D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1221" y="2286000"/>
            <a:ext cx="6934200" cy="326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361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4316</TotalTime>
  <Words>1407</Words>
  <Application>Microsoft Office PowerPoint</Application>
  <PresentationFormat>Apresentação no Ecrã (4:3)</PresentationFormat>
  <Paragraphs>189</Paragraphs>
  <Slides>28</Slides>
  <Notes>26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2" baseType="lpstr">
      <vt:lpstr>-apple-system</vt:lpstr>
      <vt:lpstr>Arial</vt:lpstr>
      <vt:lpstr>Calibri</vt:lpstr>
      <vt:lpstr>Tema do Office</vt:lpstr>
      <vt:lpstr>LICENCIATURA EM ENGENHARIA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Basilio Barbosa</cp:lastModifiedBy>
  <cp:revision>273</cp:revision>
  <cp:lastPrinted>2021-02-22T18:49:33Z</cp:lastPrinted>
  <dcterms:created xsi:type="dcterms:W3CDTF">2011-05-31T09:21:51Z</dcterms:created>
  <dcterms:modified xsi:type="dcterms:W3CDTF">2023-03-02T12:02:15Z</dcterms:modified>
</cp:coreProperties>
</file>